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Extra Bold" panose="020B0604020202020204" charset="0"/>
      <p:regular r:id="rId13"/>
    </p:embeddedFont>
    <p:embeddedFont>
      <p:font typeface="Montserrat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07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svg"/><Relationship Id="rId11" Type="http://schemas.openxmlformats.org/officeDocument/2006/relationships/image" Target="../media/image3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73979" y="89941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Smart Heart Monitoring and WhatsApp Alert System Using Arduino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73979" y="2952768"/>
            <a:ext cx="755642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Heart Health Monitoring with Emergency WhatsApp Alerts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73978" y="3685400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Arduino-based system designed to continuously monitor vital heart parameters and automatically notify caregivers when dangerous conditions arise.</a:t>
            </a:r>
            <a:endParaRPr lang="en-US" sz="15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AFC0F12-444E-72CC-5F02-7FE4F6EB3C1D}"/>
              </a:ext>
            </a:extLst>
          </p:cNvPr>
          <p:cNvSpPr/>
          <p:nvPr/>
        </p:nvSpPr>
        <p:spPr>
          <a:xfrm>
            <a:off x="7073979" y="544980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</a:rPr>
              <a:t>By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</a:rPr>
              <a:t>Daniella Esther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</a:rPr>
              <a:t>12224313</a:t>
            </a:r>
            <a:endParaRPr lang="en-US" sz="15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93D4E-C5C1-D556-B0C3-3EDB0053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3" y="484687"/>
            <a:ext cx="6653562" cy="7260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 descr="A logo for a university&#10;&#10;AI-generated content may be incorrect.">
            <a:extLst>
              <a:ext uri="{FF2B5EF4-FFF2-40B4-BE49-F238E27FC236}">
                <a16:creationId xmlns:a16="http://schemas.microsoft.com/office/drawing/2014/main" id="{5BB8D2DB-D895-337E-7C3A-A54CF06C2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94" y="7033109"/>
            <a:ext cx="1949605" cy="1196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1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134" y="2933462"/>
            <a:ext cx="4307681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Conclusion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947499" y="3864412"/>
            <a:ext cx="12993767" cy="514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"This Arduino-based heart monitoring system represents an accessible, reliable solution for continuous cardiac care that bridges the gap between hospital-grade monitoring and affordable home healthcare."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89134" y="3696176"/>
            <a:ext cx="22860" cy="851297"/>
          </a:xfrm>
          <a:prstGeom prst="rect">
            <a:avLst/>
          </a:prstGeom>
          <a:solidFill>
            <a:srgbClr val="EEAEF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89134" y="4715708"/>
            <a:ext cx="387668" cy="387668"/>
          </a:xfrm>
          <a:prstGeom prst="roundRect">
            <a:avLst>
              <a:gd name="adj" fmla="val 18668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226344" y="4774883"/>
            <a:ext cx="2153841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Proven Technology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226344" y="5133737"/>
            <a:ext cx="3755469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mature Arduino ecosystem and reliable pulse sensing for accurate, dependable heart rate measurement.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5168741" y="4715708"/>
            <a:ext cx="387668" cy="387668"/>
          </a:xfrm>
          <a:prstGeom prst="roundRect">
            <a:avLst>
              <a:gd name="adj" fmla="val 18668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705951" y="4774883"/>
            <a:ext cx="2153841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Emergency Ready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705951" y="5133737"/>
            <a:ext cx="3755588" cy="772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WhatsApp alerts ensure caregivers receive critical information when it matters most, potentially saving lives.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9648468" y="4715708"/>
            <a:ext cx="387668" cy="387668"/>
          </a:xfrm>
          <a:prstGeom prst="roundRect">
            <a:avLst>
              <a:gd name="adj" fmla="val 18668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185678" y="4774883"/>
            <a:ext cx="2371249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Accessible Healthcare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185678" y="5133737"/>
            <a:ext cx="3755588" cy="1029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Low-cost implementation makes continuous cardiac monitoring available to populations who would otherwise lack access to such technology.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89134" y="6387703"/>
            <a:ext cx="25846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Next Steps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89134" y="6935033"/>
            <a:ext cx="13252133" cy="514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demonstrates feasibility and provides a working prototype. Future development should focus on regulatory compliance testing, clinical validation studies, and partnerships with healthcare providers for real-world deployment in patient care settings.</a:t>
            </a:r>
            <a:endParaRPr lang="en-US" sz="1350" dirty="0"/>
          </a:p>
        </p:txBody>
      </p:sp>
      <p:pic>
        <p:nvPicPr>
          <p:cNvPr id="17" name="Picture 16" descr="A logo for a university&#10;&#10;AI-generated content may be incorrect.">
            <a:extLst>
              <a:ext uri="{FF2B5EF4-FFF2-40B4-BE49-F238E27FC236}">
                <a16:creationId xmlns:a16="http://schemas.microsoft.com/office/drawing/2014/main" id="{C43BD302-7746-FF23-7F5C-E3F52B644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95" y="7449859"/>
            <a:ext cx="1949605" cy="7797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881"/>
            <a:ext cx="122927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Critical Need for Continuous Heart Monitoring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232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Rising Health Crisis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8929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Heart disease remains the leading cause of death worldwide, with over 17 million deaths annually. Many of these deaths could be prevented with early detection and rapid intervention.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5130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monitoring methods require hospital visits or expensive wearable devices that don't provide immediate emergency alerts to caregivers or family members.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4609624"/>
            <a:ext cx="4215289" cy="2096095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992148" y="4807982"/>
            <a:ext cx="32943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Delayed Medical Response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2148" y="5237202"/>
            <a:ext cx="38185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Without continuous monitoring, critical cardiac events may go unnoticed until it's too late to intervene effectively.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4609624"/>
            <a:ext cx="4215408" cy="2096095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405795" y="4807982"/>
            <a:ext cx="25443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Limited Accessibility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05795" y="5237202"/>
            <a:ext cx="381869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patients, especially elderly individuals living alone, lack access to real-time monitoring systems due to high costs.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4609624"/>
            <a:ext cx="4215289" cy="2096095"/>
          </a:xfrm>
          <a:prstGeom prst="roundRect">
            <a:avLst>
              <a:gd name="adj" fmla="val 397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819561" y="48079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Caregiver Anxiety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819561" y="5237202"/>
            <a:ext cx="38185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Families caring for heart patients experience constant worry about their loved one's condition when they're not physically present.</a:t>
            </a:r>
            <a:endParaRPr lang="en-US" sz="1550" dirty="0"/>
          </a:p>
        </p:txBody>
      </p:sp>
      <p:pic>
        <p:nvPicPr>
          <p:cNvPr id="15" name="Picture 14" descr="A logo for a university&#10;&#10;AI-generated content may be incorrect.">
            <a:extLst>
              <a:ext uri="{FF2B5EF4-FFF2-40B4-BE49-F238E27FC236}">
                <a16:creationId xmlns:a16="http://schemas.microsoft.com/office/drawing/2014/main" id="{5DC04E19-909A-B983-C6BE-099F0E37B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95" y="7033109"/>
            <a:ext cx="1949605" cy="1196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89" y="492681"/>
            <a:ext cx="11195825" cy="27589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637" y="3494127"/>
            <a:ext cx="5191839" cy="55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Innovative Solution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16637" y="4296489"/>
            <a:ext cx="13197126" cy="545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wearable, Arduino-based device that continuously monitors pulse rate and beats per minute (BPM), automatically sending WhatsApp alerts when values cross predefined safe thresholds.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637" y="5023723"/>
            <a:ext cx="447794" cy="4477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66480" y="5023723"/>
            <a:ext cx="2362200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Monitoring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366480" y="5400675"/>
            <a:ext cx="5847636" cy="817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pulse and BPM measurement with millisecond precision, capturing every heartbeat and detecting irregular patterns instantly.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165" y="5023723"/>
            <a:ext cx="447794" cy="4477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66008" y="5023723"/>
            <a:ext cx="2239447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WhatsApp Alerts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8066008" y="5400675"/>
            <a:ext cx="5847755" cy="817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emergency notifications sent via WhatsApp to predefined contacts, including current BPM values and warning status.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637" y="6542008"/>
            <a:ext cx="447794" cy="4477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66480" y="6542008"/>
            <a:ext cx="2239447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Wearable Design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366480" y="6918960"/>
            <a:ext cx="5847636" cy="817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Compact, portable form factor that can be worn comfortably throughout the day, enabling 24/7 monitoring without restricting mobility.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6165" y="6542008"/>
            <a:ext cx="447794" cy="44779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066008" y="6542008"/>
            <a:ext cx="2244685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Threshold Detection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8066008" y="6918960"/>
            <a:ext cx="5847755" cy="817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Programmable safe zones that trigger alerts when heart rate exceeds normal ranges, customizable for individual patient requirements.</a:t>
            </a:r>
            <a:endParaRPr lang="en-US" sz="1400" dirty="0"/>
          </a:p>
        </p:txBody>
      </p:sp>
      <p:pic>
        <p:nvPicPr>
          <p:cNvPr id="17" name="Picture 16" descr="A logo for a university&#10;&#10;AI-generated content may be incorrect.">
            <a:extLst>
              <a:ext uri="{FF2B5EF4-FFF2-40B4-BE49-F238E27FC236}">
                <a16:creationId xmlns:a16="http://schemas.microsoft.com/office/drawing/2014/main" id="{C659CAF4-8574-511F-7C64-AD153567A7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345" y="7593980"/>
            <a:ext cx="1964055" cy="6592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6902" y="357425"/>
            <a:ext cx="468856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Architecture Overview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043702" y="920115"/>
            <a:ext cx="9731216" cy="16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operates through a coordinated workflow from data acquisition to emergency notification,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ensuring rapid response to cardiac abnormalities.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2" y="1379577"/>
            <a:ext cx="4865608" cy="4935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2941" y="1961573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Acquisition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01566" y="2179141"/>
            <a:ext cx="4618911" cy="16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Pulse sensor continuously captures heart rate signals from the patient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79577"/>
            <a:ext cx="4865608" cy="4935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972551" y="1958818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Arduino Processing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434322" y="2164854"/>
            <a:ext cx="4618911" cy="16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Microcontroller calculates BPM and analyzes threshold conditions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66" y="2425302"/>
            <a:ext cx="4865608" cy="4935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572941" y="3042166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Communication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279147" y="3267631"/>
            <a:ext cx="4618911" cy="16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WiFi or GSM module establishes internet connection for messaging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471976"/>
            <a:ext cx="4865608" cy="4935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30189" y="3042166"/>
            <a:ext cx="1542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Alert Delivery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438549" y="3281005"/>
            <a:ext cx="4618911" cy="16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WhatsApp message sent to caregivers with critical health data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1488221" y="3674229"/>
            <a:ext cx="1850946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Features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1488221" y="3917830"/>
            <a:ext cx="3711893" cy="3268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pulse detection using optical sensing technology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BPM calculation with high accuracy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Configurable threshold values for different patient profiles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Reliable wireless communication through established protocols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power consumption for extended battery life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design supporting multiple patient monitoring</a:t>
            </a:r>
            <a:endParaRPr lang="en-US" sz="14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562" y="3724759"/>
            <a:ext cx="6221254" cy="4147416"/>
          </a:xfrm>
          <a:prstGeom prst="rect">
            <a:avLst/>
          </a:prstGeom>
        </p:spPr>
      </p:pic>
      <p:pic>
        <p:nvPicPr>
          <p:cNvPr id="19" name="Picture 18" descr="A logo for a university&#10;&#10;AI-generated content may be incorrect.">
            <a:extLst>
              <a:ext uri="{FF2B5EF4-FFF2-40B4-BE49-F238E27FC236}">
                <a16:creationId xmlns:a16="http://schemas.microsoft.com/office/drawing/2014/main" id="{2C2A6459-E2B1-2A02-E907-767F16196F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95" y="7033109"/>
            <a:ext cx="1949605" cy="119649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7046"/>
            <a:ext cx="806624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Essential Hardware Components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3958"/>
            <a:ext cx="3011091" cy="30110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030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Arduino Uno/Nano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5832277"/>
            <a:ext cx="41821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main processing unit that runs the monitoring algorithm and controls all system components. Cost-effective and widely available.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143958"/>
            <a:ext cx="3011210" cy="30112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54031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Pulse Sensor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5832396"/>
            <a:ext cx="41823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MAX30100 or MAX30102 optical sensor that detects blood volume changes through photoplethysmography (PPG) technology, typically clipped to a finger.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143958"/>
            <a:ext cx="3011210" cy="30112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54031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LCD Display Module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5832396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16x2 character LCD display used to show real-time heart rate readings (BPM) directly to the user.</a:t>
            </a:r>
            <a:endParaRPr lang="en-US" sz="1550" dirty="0"/>
          </a:p>
        </p:txBody>
      </p:sp>
      <p:pic>
        <p:nvPicPr>
          <p:cNvPr id="12" name="Picture 11" descr="A logo for a university&#10;&#10;AI-generated content may be incorrect.">
            <a:extLst>
              <a:ext uri="{FF2B5EF4-FFF2-40B4-BE49-F238E27FC236}">
                <a16:creationId xmlns:a16="http://schemas.microsoft.com/office/drawing/2014/main" id="{69E541B0-34E5-A9F0-FC9F-A778DA211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95" y="7033109"/>
            <a:ext cx="1949605" cy="1196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527" y="375166"/>
            <a:ext cx="10624899" cy="33451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34528" y="3861078"/>
            <a:ext cx="3919418" cy="426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How the System Works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2139196" y="4769287"/>
            <a:ext cx="5128974" cy="136446"/>
          </a:xfrm>
          <a:prstGeom prst="roundRect">
            <a:avLst>
              <a:gd name="adj" fmla="val 4200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934528" y="4632841"/>
            <a:ext cx="409337" cy="409337"/>
          </a:xfrm>
          <a:prstGeom prst="roundRect">
            <a:avLst>
              <a:gd name="adj" fmla="val 11169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6802" y="4735235"/>
            <a:ext cx="204668" cy="2046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70973" y="5135999"/>
            <a:ext cx="1881664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Pulse Signal Detection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2070973" y="5405438"/>
            <a:ext cx="5060871" cy="552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optical pulse sensor emits infrared light through the fingertip or earlobe, detecting changes in blood volume with each heartbeat. The sensor converts these optical changes into electrical signals.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7566779" y="4564618"/>
            <a:ext cx="5128974" cy="136446"/>
          </a:xfrm>
          <a:prstGeom prst="roundRect">
            <a:avLst>
              <a:gd name="adj" fmla="val 4200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7362111" y="4428173"/>
            <a:ext cx="409337" cy="409337"/>
          </a:xfrm>
          <a:prstGeom prst="roundRect">
            <a:avLst>
              <a:gd name="adj" fmla="val 11169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4385" y="4530566"/>
            <a:ext cx="204668" cy="2046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98556" y="4931331"/>
            <a:ext cx="1705808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BPM Calculation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7498556" y="5200769"/>
            <a:ext cx="5060871" cy="552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processes the analog signal, filtering noise and identifying pulse peaks. The system calculates beats per minute by measuring the time interval between consecutive heartbeats.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2139196" y="6529387"/>
            <a:ext cx="5128974" cy="136446"/>
          </a:xfrm>
          <a:prstGeom prst="roundRect">
            <a:avLst>
              <a:gd name="adj" fmla="val 4200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1934528" y="6392942"/>
            <a:ext cx="409337" cy="409337"/>
          </a:xfrm>
          <a:prstGeom prst="roundRect">
            <a:avLst>
              <a:gd name="adj" fmla="val 11169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6802" y="6495336"/>
            <a:ext cx="204668" cy="2046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70973" y="6896100"/>
            <a:ext cx="1921431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Threshold Comparison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2070973" y="7165538"/>
            <a:ext cx="5060871" cy="552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calculated BPM is continuously compared against programmed safe values. Normal resting heart rate typically ranges from 60-100 BPM, with thresholds adjustable for individual patients.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7566779" y="6324719"/>
            <a:ext cx="5128974" cy="136446"/>
          </a:xfrm>
          <a:prstGeom prst="roundRect">
            <a:avLst>
              <a:gd name="adj" fmla="val 42007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7362111" y="6188273"/>
            <a:ext cx="409337" cy="409337"/>
          </a:xfrm>
          <a:prstGeom prst="roundRect">
            <a:avLst>
              <a:gd name="adj" fmla="val 11169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64385" y="6290667"/>
            <a:ext cx="204668" cy="20466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498556" y="6691432"/>
            <a:ext cx="1705808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Alert Triggering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7498556" y="6960870"/>
            <a:ext cx="5060871" cy="552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When BPM exceeds upper or lower thresholds, the system immediately activates the communication module and prepares emergency notification with current vital signs.</a:t>
            </a:r>
            <a:endParaRPr lang="en-US" sz="1050" dirty="0"/>
          </a:p>
        </p:txBody>
      </p:sp>
      <p:pic>
        <p:nvPicPr>
          <p:cNvPr id="24" name="Picture 23" descr="A logo for a university&#10;&#10;AI-generated content may be incorrect.">
            <a:extLst>
              <a:ext uri="{FF2B5EF4-FFF2-40B4-BE49-F238E27FC236}">
                <a16:creationId xmlns:a16="http://schemas.microsoft.com/office/drawing/2014/main" id="{DC2F70F7-7604-DAE7-4E95-E4CBD2262B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753" y="7033109"/>
            <a:ext cx="1949605" cy="119649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914" y="1009769"/>
            <a:ext cx="5881092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Emergency Alert Mechanism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33914" y="1577935"/>
            <a:ext cx="377511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WhatsApp Notification System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3914" y="2090261"/>
            <a:ext cx="12962573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leverages WhatsApp's reliable messaging infrastructure to deliver emergency alerts to caregivers, family members, or medical personnel instantly.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833914" y="2483763"/>
            <a:ext cx="12962573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Alert Message Includes: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833914" y="2877264"/>
            <a:ext cx="12962573" cy="1202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Patient identification information</a:t>
            </a:r>
            <a:endParaRPr lang="en-US" sz="12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BPM reading with timestamp</a:t>
            </a:r>
            <a:endParaRPr lang="en-US" sz="12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Warning level (mild, moderate, severe)</a:t>
            </a:r>
            <a:endParaRPr lang="en-US" sz="12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Recommended action steps</a:t>
            </a:r>
            <a:endParaRPr lang="en-US" sz="125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Follow-up instructions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33914" y="4232476"/>
            <a:ext cx="12962573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Messages are sent to multiple contacts simultaneously, ensuring redundancy and rapid response even if one caregiver is unavailable.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33914" y="4708130"/>
            <a:ext cx="6396157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30s</a:t>
            </a:r>
            <a:endParaRPr lang="en-US" sz="4250" dirty="0"/>
          </a:p>
        </p:txBody>
      </p:sp>
      <p:sp>
        <p:nvSpPr>
          <p:cNvPr id="9" name="Text 7"/>
          <p:cNvSpPr/>
          <p:nvPr/>
        </p:nvSpPr>
        <p:spPr>
          <a:xfrm>
            <a:off x="3004661" y="5434769"/>
            <a:ext cx="205466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Average Alert Time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3914" y="5773263"/>
            <a:ext cx="6396157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threshold breach to message delivery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400211" y="4708130"/>
            <a:ext cx="6396276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3+</a:t>
            </a:r>
            <a:endParaRPr lang="en-US" sz="4250" dirty="0"/>
          </a:p>
        </p:txBody>
      </p:sp>
      <p:sp>
        <p:nvSpPr>
          <p:cNvPr id="12" name="Text 10"/>
          <p:cNvSpPr/>
          <p:nvPr/>
        </p:nvSpPr>
        <p:spPr>
          <a:xfrm>
            <a:off x="9570958" y="5434769"/>
            <a:ext cx="205466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Contacts Notified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400211" y="5773263"/>
            <a:ext cx="6396276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caregivers receive simultaneous alerts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833914" y="6166765"/>
            <a:ext cx="12962573" cy="862608"/>
          </a:xfrm>
          <a:prstGeom prst="roundRect">
            <a:avLst>
              <a:gd name="adj" fmla="val 8004"/>
            </a:avLst>
          </a:prstGeom>
          <a:solidFill>
            <a:srgbClr val="3E084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" y="6403580"/>
            <a:ext cx="205383" cy="164306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367909" y="6343930"/>
            <a:ext cx="12264271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Important Note:</a:t>
            </a:r>
            <a:r>
              <a:rPr lang="en-US" sz="12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system requires internet connectivity through WiFi or cellular data. In areas without reliable internet, GSM-based SMS alerts serve as backup notification method.</a:t>
            </a:r>
            <a:endParaRPr lang="en-US" sz="1250" dirty="0"/>
          </a:p>
        </p:txBody>
      </p:sp>
      <p:pic>
        <p:nvPicPr>
          <p:cNvPr id="17" name="Picture 16" descr="A logo for a university&#10;&#10;AI-generated content may be incorrect.">
            <a:extLst>
              <a:ext uri="{FF2B5EF4-FFF2-40B4-BE49-F238E27FC236}">
                <a16:creationId xmlns:a16="http://schemas.microsoft.com/office/drawing/2014/main" id="{0F7C915C-2081-7B07-650E-AA6AE9A34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683" y="7029373"/>
            <a:ext cx="1949605" cy="1196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800457"/>
            <a:ext cx="5118616" cy="53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Real-World Applications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86991" y="1634252"/>
            <a:ext cx="6553914" cy="2133600"/>
          </a:xfrm>
          <a:prstGeom prst="roundRect">
            <a:avLst>
              <a:gd name="adj" fmla="val 338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58679" y="1805940"/>
            <a:ext cx="515183" cy="515183"/>
          </a:xfrm>
          <a:prstGeom prst="roundRect">
            <a:avLst>
              <a:gd name="adj" fmla="val 17747258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363" y="1947505"/>
            <a:ext cx="231815" cy="2318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8679" y="2469713"/>
            <a:ext cx="214693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Home Elderly Care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58679" y="2827139"/>
            <a:ext cx="6210538" cy="76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Monitors senior citizens living independently, providing family members peace of mind while allowing seniors to maintain autonomy in their homes.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389495" y="1634252"/>
            <a:ext cx="6553914" cy="2133600"/>
          </a:xfrm>
          <a:prstGeom prst="roundRect">
            <a:avLst>
              <a:gd name="adj" fmla="val 338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561183" y="1805940"/>
            <a:ext cx="515183" cy="515183"/>
          </a:xfrm>
          <a:prstGeom prst="roundRect">
            <a:avLst>
              <a:gd name="adj" fmla="val 17747258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2868" y="1947505"/>
            <a:ext cx="231815" cy="23181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61183" y="2469713"/>
            <a:ext cx="214693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Hospital Monitoring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61183" y="2827139"/>
            <a:ext cx="6210538" cy="76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Supplements hospital telemetry systems for continuous observation of cardiac patients, reducing nursing workload while improving patient safety.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86991" y="3916442"/>
            <a:ext cx="6553914" cy="2133600"/>
          </a:xfrm>
          <a:prstGeom prst="roundRect">
            <a:avLst>
              <a:gd name="adj" fmla="val 338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858679" y="4088130"/>
            <a:ext cx="515183" cy="515183"/>
          </a:xfrm>
          <a:prstGeom prst="roundRect">
            <a:avLst>
              <a:gd name="adj" fmla="val 17747258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63" y="4229695"/>
            <a:ext cx="231815" cy="23181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58679" y="4751903"/>
            <a:ext cx="253710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Remote Health Services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858679" y="5109329"/>
            <a:ext cx="6210538" cy="76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Serves patients in rural or underserved areas where access to immediate medical care is limited, bridging healthcare gaps through technology.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7389495" y="3916442"/>
            <a:ext cx="6553914" cy="2133600"/>
          </a:xfrm>
          <a:prstGeom prst="roundRect">
            <a:avLst>
              <a:gd name="adj" fmla="val 338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561183" y="4088130"/>
            <a:ext cx="515183" cy="515183"/>
          </a:xfrm>
          <a:prstGeom prst="roundRect">
            <a:avLst>
              <a:gd name="adj" fmla="val 17747258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02868" y="4229695"/>
            <a:ext cx="231815" cy="23181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61183" y="4751903"/>
            <a:ext cx="214693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Post-Operative Care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561183" y="5109329"/>
            <a:ext cx="6210538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Tracks recovery progress after cardiac surgery or procedures, alerting medical teams to complications during critical healing periods.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686991" y="6365796"/>
            <a:ext cx="3090029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Cardiac Patient Management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686991" y="6782633"/>
            <a:ext cx="6418778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continuous monitoring for patients with arrhythmias, heart failure, or other cardiovascular conditions requiring close observation.</a:t>
            </a:r>
            <a:endParaRPr lang="en-US" sz="1350" dirty="0"/>
          </a:p>
        </p:txBody>
      </p:sp>
      <p:sp>
        <p:nvSpPr>
          <p:cNvPr id="25" name="Text 19"/>
          <p:cNvSpPr/>
          <p:nvPr/>
        </p:nvSpPr>
        <p:spPr>
          <a:xfrm>
            <a:off x="7532251" y="6365796"/>
            <a:ext cx="3248382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Athletic Performance Tracking</a:t>
            </a:r>
            <a:endParaRPr lang="en-US" sz="1650" dirty="0"/>
          </a:p>
        </p:txBody>
      </p:sp>
      <p:sp>
        <p:nvSpPr>
          <p:cNvPr id="26" name="Text 20"/>
          <p:cNvSpPr/>
          <p:nvPr/>
        </p:nvSpPr>
        <p:spPr>
          <a:xfrm>
            <a:off x="7532251" y="6782633"/>
            <a:ext cx="6418778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Coaches and trainers use similar systems to monitor athlete heart rates during training, preventing overexertion and optimizing performance.</a:t>
            </a:r>
            <a:endParaRPr lang="en-US" sz="1350" dirty="0"/>
          </a:p>
        </p:txBody>
      </p:sp>
      <p:pic>
        <p:nvPicPr>
          <p:cNvPr id="27" name="Picture 26" descr="A logo for a university&#10;&#10;AI-generated content may be incorrect.">
            <a:extLst>
              <a:ext uri="{FF2B5EF4-FFF2-40B4-BE49-F238E27FC236}">
                <a16:creationId xmlns:a16="http://schemas.microsoft.com/office/drawing/2014/main" id="{04A1C8FD-7C1B-F6E9-479B-70C8D40BBA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95" y="7443905"/>
            <a:ext cx="1949605" cy="7856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3004" y="921068"/>
            <a:ext cx="9027914" cy="48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Advantages and Future Enhancements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73004" y="1456611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Current Advantages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1173004" y="1932027"/>
            <a:ext cx="6080998" cy="1118354"/>
          </a:xfrm>
          <a:prstGeom prst="roundRect">
            <a:avLst>
              <a:gd name="adj" fmla="val 585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351598" y="2110621"/>
            <a:ext cx="2224683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Cost-Effective Solution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351598" y="2427208"/>
            <a:ext cx="5723811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hardware cost under $40 makes it accessible to individuals and healthcare providers with limited budgets.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76160" y="1932027"/>
            <a:ext cx="6081117" cy="1118354"/>
          </a:xfrm>
          <a:prstGeom prst="roundRect">
            <a:avLst>
              <a:gd name="adj" fmla="val 585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54754" y="2110621"/>
            <a:ext cx="2054423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Monitoring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54754" y="2427208"/>
            <a:ext cx="5723930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24/7 surveillance with immediate alerts ensures no critical events go unnoticed during vulnerable periods.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1173004" y="3172539"/>
            <a:ext cx="6080998" cy="1118354"/>
          </a:xfrm>
          <a:prstGeom prst="roundRect">
            <a:avLst>
              <a:gd name="adj" fmla="val 585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351598" y="3351133"/>
            <a:ext cx="2688074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Rapid Emergency Response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351598" y="3667720"/>
            <a:ext cx="5723811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WhatsApp alerts reach caregivers within seconds, significantly reducing response time compared to traditional monitoring methods.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7376160" y="3172539"/>
            <a:ext cx="6081117" cy="1118354"/>
          </a:xfrm>
          <a:prstGeom prst="roundRect">
            <a:avLst>
              <a:gd name="adj" fmla="val 585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554754" y="3351133"/>
            <a:ext cx="210240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Portable and Scalable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54754" y="3667720"/>
            <a:ext cx="5723930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Compact design allows monitoring anywhere, while modular architecture supports expansion to multiple patients simultaneously.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1173004" y="4474250"/>
            <a:ext cx="256317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1173004" y="4949666"/>
            <a:ext cx="6080998" cy="1118354"/>
          </a:xfrm>
          <a:prstGeom prst="roundRect">
            <a:avLst>
              <a:gd name="adj" fmla="val 585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351598" y="5128260"/>
            <a:ext cx="2208609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Mobile App Integration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351598" y="5444847"/>
            <a:ext cx="5723811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iOS/Android application for configuring thresholds, viewing historical data, and receiving push notifications.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376160" y="4949666"/>
            <a:ext cx="6081117" cy="1118354"/>
          </a:xfrm>
          <a:prstGeom prst="roundRect">
            <a:avLst>
              <a:gd name="adj" fmla="val 585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554754" y="5128260"/>
            <a:ext cx="194714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Cloud Data Storage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54754" y="5444847"/>
            <a:ext cx="5723930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cloud-based logging of all readings for long-term trend analysis and sharing with healthcare providers.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1173004" y="6190178"/>
            <a:ext cx="6080998" cy="1118354"/>
          </a:xfrm>
          <a:prstGeom prst="roundRect">
            <a:avLst>
              <a:gd name="adj" fmla="val 585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351598" y="6368772"/>
            <a:ext cx="214741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GPS Location Tracking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1351598" y="6685359"/>
            <a:ext cx="5723811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location inclusion in emergency messages, helping first responders reach patients faster.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7376160" y="6190178"/>
            <a:ext cx="6081117" cy="1118354"/>
          </a:xfrm>
          <a:prstGeom prst="roundRect">
            <a:avLst>
              <a:gd name="adj" fmla="val 585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7554754" y="6368772"/>
            <a:ext cx="194714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AI-Based Prediction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7554754" y="6685359"/>
            <a:ext cx="5723930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algorithms to predict potential cardiac events based on historical patterns and anomaly detection.</a:t>
            </a:r>
            <a:endParaRPr lang="en-US" sz="1200" dirty="0"/>
          </a:p>
        </p:txBody>
      </p:sp>
      <p:pic>
        <p:nvPicPr>
          <p:cNvPr id="29" name="Picture 28" descr="A logo for a university&#10;&#10;AI-generated content may be incorrect.">
            <a:extLst>
              <a:ext uri="{FF2B5EF4-FFF2-40B4-BE49-F238E27FC236}">
                <a16:creationId xmlns:a16="http://schemas.microsoft.com/office/drawing/2014/main" id="{570D3ED9-910B-7599-CB1D-80A1CF93C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795" y="7430690"/>
            <a:ext cx="1949605" cy="79891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1146</Words>
  <Application>Microsoft Office PowerPoint</Application>
  <PresentationFormat>Custom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Bricolage Grotesque Extra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Daniella Esther</cp:lastModifiedBy>
  <cp:revision>6</cp:revision>
  <dcterms:created xsi:type="dcterms:W3CDTF">2026-02-02T03:01:16Z</dcterms:created>
  <dcterms:modified xsi:type="dcterms:W3CDTF">2026-02-02T09:26:30Z</dcterms:modified>
</cp:coreProperties>
</file>